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8288000" cy="12801600"/>
  <p:notesSz cx="6858000" cy="9144000"/>
  <p:defaultTextStyle>
    <a:defPPr>
      <a:defRPr lang="en-US"/>
    </a:defPPr>
    <a:lvl1pPr marL="0" algn="l" defTabSz="1776496" rtl="0" eaLnBrk="1" latinLnBrk="0" hangingPunct="1">
      <a:defRPr sz="3500" kern="1200">
        <a:solidFill>
          <a:schemeClr val="tx1"/>
        </a:solidFill>
        <a:latin typeface="+mn-lt"/>
        <a:ea typeface="+mn-ea"/>
        <a:cs typeface="+mn-cs"/>
      </a:defRPr>
    </a:lvl1pPr>
    <a:lvl2pPr marL="888248" algn="l" defTabSz="1776496" rtl="0" eaLnBrk="1" latinLnBrk="0" hangingPunct="1">
      <a:defRPr sz="3500" kern="1200">
        <a:solidFill>
          <a:schemeClr val="tx1"/>
        </a:solidFill>
        <a:latin typeface="+mn-lt"/>
        <a:ea typeface="+mn-ea"/>
        <a:cs typeface="+mn-cs"/>
      </a:defRPr>
    </a:lvl2pPr>
    <a:lvl3pPr marL="1776496" algn="l" defTabSz="1776496" rtl="0" eaLnBrk="1" latinLnBrk="0" hangingPunct="1">
      <a:defRPr sz="3500" kern="1200">
        <a:solidFill>
          <a:schemeClr val="tx1"/>
        </a:solidFill>
        <a:latin typeface="+mn-lt"/>
        <a:ea typeface="+mn-ea"/>
        <a:cs typeface="+mn-cs"/>
      </a:defRPr>
    </a:lvl3pPr>
    <a:lvl4pPr marL="2664744" algn="l" defTabSz="1776496" rtl="0" eaLnBrk="1" latinLnBrk="0" hangingPunct="1">
      <a:defRPr sz="3500" kern="1200">
        <a:solidFill>
          <a:schemeClr val="tx1"/>
        </a:solidFill>
        <a:latin typeface="+mn-lt"/>
        <a:ea typeface="+mn-ea"/>
        <a:cs typeface="+mn-cs"/>
      </a:defRPr>
    </a:lvl4pPr>
    <a:lvl5pPr marL="3552993" algn="l" defTabSz="1776496" rtl="0" eaLnBrk="1" latinLnBrk="0" hangingPunct="1">
      <a:defRPr sz="3500" kern="1200">
        <a:solidFill>
          <a:schemeClr val="tx1"/>
        </a:solidFill>
        <a:latin typeface="+mn-lt"/>
        <a:ea typeface="+mn-ea"/>
        <a:cs typeface="+mn-cs"/>
      </a:defRPr>
    </a:lvl5pPr>
    <a:lvl6pPr marL="4441241" algn="l" defTabSz="1776496" rtl="0" eaLnBrk="1" latinLnBrk="0" hangingPunct="1">
      <a:defRPr sz="3500" kern="1200">
        <a:solidFill>
          <a:schemeClr val="tx1"/>
        </a:solidFill>
        <a:latin typeface="+mn-lt"/>
        <a:ea typeface="+mn-ea"/>
        <a:cs typeface="+mn-cs"/>
      </a:defRPr>
    </a:lvl6pPr>
    <a:lvl7pPr marL="5329489" algn="l" defTabSz="1776496" rtl="0" eaLnBrk="1" latinLnBrk="0" hangingPunct="1">
      <a:defRPr sz="3500" kern="1200">
        <a:solidFill>
          <a:schemeClr val="tx1"/>
        </a:solidFill>
        <a:latin typeface="+mn-lt"/>
        <a:ea typeface="+mn-ea"/>
        <a:cs typeface="+mn-cs"/>
      </a:defRPr>
    </a:lvl7pPr>
    <a:lvl8pPr marL="6217737" algn="l" defTabSz="1776496" rtl="0" eaLnBrk="1" latinLnBrk="0" hangingPunct="1">
      <a:defRPr sz="3500" kern="1200">
        <a:solidFill>
          <a:schemeClr val="tx1"/>
        </a:solidFill>
        <a:latin typeface="+mn-lt"/>
        <a:ea typeface="+mn-ea"/>
        <a:cs typeface="+mn-cs"/>
      </a:defRPr>
    </a:lvl8pPr>
    <a:lvl9pPr marL="7105985" algn="l" defTabSz="1776496" rtl="0" eaLnBrk="1" latinLnBrk="0" hangingPunct="1">
      <a:defRPr sz="35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05" autoAdjust="0"/>
  </p:normalViewPr>
  <p:slideViewPr>
    <p:cSldViewPr>
      <p:cViewPr>
        <p:scale>
          <a:sx n="121" d="100"/>
          <a:sy n="121" d="100"/>
        </p:scale>
        <p:origin x="6840" y="-80"/>
      </p:cViewPr>
      <p:guideLst>
        <p:guide orient="horz" pos="4032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59963-EB09-43CF-8C7C-E91919D66635}" type="datetimeFigureOut">
              <a:rPr lang="en-US" smtClean="0"/>
              <a:t>1/31/14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685800"/>
            <a:ext cx="4895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758B8F-F53B-436A-9A56-D0E9AEB6E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92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76496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1pPr>
    <a:lvl2pPr marL="888248" algn="l" defTabSz="1776496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2pPr>
    <a:lvl3pPr marL="1776496" algn="l" defTabSz="1776496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3pPr>
    <a:lvl4pPr marL="2664744" algn="l" defTabSz="1776496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4pPr>
    <a:lvl5pPr marL="3552993" algn="l" defTabSz="1776496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5pPr>
    <a:lvl6pPr marL="4441241" algn="l" defTabSz="1776496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6pPr>
    <a:lvl7pPr marL="5329489" algn="l" defTabSz="1776496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7pPr>
    <a:lvl8pPr marL="6217737" algn="l" defTabSz="1776496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8pPr>
    <a:lvl9pPr marL="7105985" algn="l" defTabSz="1776496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58B8F-F53B-436A-9A56-D0E9AEB6E7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32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976794"/>
            <a:ext cx="15544800" cy="274404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7254240"/>
            <a:ext cx="12801600" cy="32715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88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764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64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52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41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294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177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05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55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1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8800" y="512658"/>
            <a:ext cx="4114800" cy="1092284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512658"/>
            <a:ext cx="12039600" cy="1092284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32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8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6" y="8226214"/>
            <a:ext cx="15544800" cy="2542540"/>
          </a:xfrm>
        </p:spPr>
        <p:txBody>
          <a:bodyPr anchor="t"/>
          <a:lstStyle>
            <a:lvl1pPr algn="l">
              <a:defRPr sz="7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6" y="5425865"/>
            <a:ext cx="15544800" cy="2800349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88248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2pPr>
            <a:lvl3pPr marL="1776496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64744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52993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41241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2948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1773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0598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58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2987041"/>
            <a:ext cx="8077200" cy="8448464"/>
          </a:xfrm>
        </p:spPr>
        <p:txBody>
          <a:bodyPr/>
          <a:lstStyle>
            <a:lvl1pPr>
              <a:defRPr sz="54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96400" y="2987041"/>
            <a:ext cx="8077200" cy="8448464"/>
          </a:xfrm>
        </p:spPr>
        <p:txBody>
          <a:bodyPr/>
          <a:lstStyle>
            <a:lvl1pPr>
              <a:defRPr sz="54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550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865544"/>
            <a:ext cx="8080376" cy="1194222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88248" indent="0">
              <a:buNone/>
              <a:defRPr sz="3900" b="1"/>
            </a:lvl2pPr>
            <a:lvl3pPr marL="1776496" indent="0">
              <a:buNone/>
              <a:defRPr sz="3500" b="1"/>
            </a:lvl3pPr>
            <a:lvl4pPr marL="2664744" indent="0">
              <a:buNone/>
              <a:defRPr sz="3100" b="1"/>
            </a:lvl4pPr>
            <a:lvl5pPr marL="3552993" indent="0">
              <a:buNone/>
              <a:defRPr sz="3100" b="1"/>
            </a:lvl5pPr>
            <a:lvl6pPr marL="4441241" indent="0">
              <a:buNone/>
              <a:defRPr sz="3100" b="1"/>
            </a:lvl6pPr>
            <a:lvl7pPr marL="5329489" indent="0">
              <a:buNone/>
              <a:defRPr sz="3100" b="1"/>
            </a:lvl7pPr>
            <a:lvl8pPr marL="6217737" indent="0">
              <a:buNone/>
              <a:defRPr sz="3100" b="1"/>
            </a:lvl8pPr>
            <a:lvl9pPr marL="7105985" indent="0">
              <a:buNone/>
              <a:defRPr sz="3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4059766"/>
            <a:ext cx="8080376" cy="7375738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0051" y="2865544"/>
            <a:ext cx="8083550" cy="1194222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88248" indent="0">
              <a:buNone/>
              <a:defRPr sz="3900" b="1"/>
            </a:lvl2pPr>
            <a:lvl3pPr marL="1776496" indent="0">
              <a:buNone/>
              <a:defRPr sz="3500" b="1"/>
            </a:lvl3pPr>
            <a:lvl4pPr marL="2664744" indent="0">
              <a:buNone/>
              <a:defRPr sz="3100" b="1"/>
            </a:lvl4pPr>
            <a:lvl5pPr marL="3552993" indent="0">
              <a:buNone/>
              <a:defRPr sz="3100" b="1"/>
            </a:lvl5pPr>
            <a:lvl6pPr marL="4441241" indent="0">
              <a:buNone/>
              <a:defRPr sz="3100" b="1"/>
            </a:lvl6pPr>
            <a:lvl7pPr marL="5329489" indent="0">
              <a:buNone/>
              <a:defRPr sz="3100" b="1"/>
            </a:lvl7pPr>
            <a:lvl8pPr marL="6217737" indent="0">
              <a:buNone/>
              <a:defRPr sz="3100" b="1"/>
            </a:lvl8pPr>
            <a:lvl9pPr marL="7105985" indent="0">
              <a:buNone/>
              <a:defRPr sz="3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0051" y="4059766"/>
            <a:ext cx="8083550" cy="7375738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19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901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347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509693"/>
            <a:ext cx="6016626" cy="2169160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0100" y="509694"/>
            <a:ext cx="10223500" cy="10925811"/>
          </a:xfrm>
        </p:spPr>
        <p:txBody>
          <a:bodyPr/>
          <a:lstStyle>
            <a:lvl1pPr>
              <a:defRPr sz="6200"/>
            </a:lvl1pPr>
            <a:lvl2pPr>
              <a:defRPr sz="54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1" y="2678854"/>
            <a:ext cx="6016626" cy="8756651"/>
          </a:xfrm>
        </p:spPr>
        <p:txBody>
          <a:bodyPr/>
          <a:lstStyle>
            <a:lvl1pPr marL="0" indent="0">
              <a:buNone/>
              <a:defRPr sz="2700"/>
            </a:lvl1pPr>
            <a:lvl2pPr marL="888248" indent="0">
              <a:buNone/>
              <a:defRPr sz="2300"/>
            </a:lvl2pPr>
            <a:lvl3pPr marL="1776496" indent="0">
              <a:buNone/>
              <a:defRPr sz="1900"/>
            </a:lvl3pPr>
            <a:lvl4pPr marL="2664744" indent="0">
              <a:buNone/>
              <a:defRPr sz="1700"/>
            </a:lvl4pPr>
            <a:lvl5pPr marL="3552993" indent="0">
              <a:buNone/>
              <a:defRPr sz="1700"/>
            </a:lvl5pPr>
            <a:lvl6pPr marL="4441241" indent="0">
              <a:buNone/>
              <a:defRPr sz="1700"/>
            </a:lvl6pPr>
            <a:lvl7pPr marL="5329489" indent="0">
              <a:buNone/>
              <a:defRPr sz="1700"/>
            </a:lvl7pPr>
            <a:lvl8pPr marL="6217737" indent="0">
              <a:buNone/>
              <a:defRPr sz="1700"/>
            </a:lvl8pPr>
            <a:lvl9pPr marL="7105985" indent="0">
              <a:buNone/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388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576" y="8961120"/>
            <a:ext cx="10972800" cy="1057911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4576" y="1143847"/>
            <a:ext cx="10972800" cy="7680960"/>
          </a:xfrm>
        </p:spPr>
        <p:txBody>
          <a:bodyPr/>
          <a:lstStyle>
            <a:lvl1pPr marL="0" indent="0">
              <a:buNone/>
              <a:defRPr sz="6200"/>
            </a:lvl1pPr>
            <a:lvl2pPr marL="888248" indent="0">
              <a:buNone/>
              <a:defRPr sz="5400"/>
            </a:lvl2pPr>
            <a:lvl3pPr marL="1776496" indent="0">
              <a:buNone/>
              <a:defRPr sz="4700"/>
            </a:lvl3pPr>
            <a:lvl4pPr marL="2664744" indent="0">
              <a:buNone/>
              <a:defRPr sz="3900"/>
            </a:lvl4pPr>
            <a:lvl5pPr marL="3552993" indent="0">
              <a:buNone/>
              <a:defRPr sz="3900"/>
            </a:lvl5pPr>
            <a:lvl6pPr marL="4441241" indent="0">
              <a:buNone/>
              <a:defRPr sz="3900"/>
            </a:lvl6pPr>
            <a:lvl7pPr marL="5329489" indent="0">
              <a:buNone/>
              <a:defRPr sz="3900"/>
            </a:lvl7pPr>
            <a:lvl8pPr marL="6217737" indent="0">
              <a:buNone/>
              <a:defRPr sz="3900"/>
            </a:lvl8pPr>
            <a:lvl9pPr marL="7105985" indent="0">
              <a:buNone/>
              <a:defRPr sz="3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4576" y="10019031"/>
            <a:ext cx="10972800" cy="1502409"/>
          </a:xfrm>
        </p:spPr>
        <p:txBody>
          <a:bodyPr/>
          <a:lstStyle>
            <a:lvl1pPr marL="0" indent="0">
              <a:buNone/>
              <a:defRPr sz="2700"/>
            </a:lvl1pPr>
            <a:lvl2pPr marL="888248" indent="0">
              <a:buNone/>
              <a:defRPr sz="2300"/>
            </a:lvl2pPr>
            <a:lvl3pPr marL="1776496" indent="0">
              <a:buNone/>
              <a:defRPr sz="1900"/>
            </a:lvl3pPr>
            <a:lvl4pPr marL="2664744" indent="0">
              <a:buNone/>
              <a:defRPr sz="1700"/>
            </a:lvl4pPr>
            <a:lvl5pPr marL="3552993" indent="0">
              <a:buNone/>
              <a:defRPr sz="1700"/>
            </a:lvl5pPr>
            <a:lvl6pPr marL="4441241" indent="0">
              <a:buNone/>
              <a:defRPr sz="1700"/>
            </a:lvl6pPr>
            <a:lvl7pPr marL="5329489" indent="0">
              <a:buNone/>
              <a:defRPr sz="1700"/>
            </a:lvl7pPr>
            <a:lvl8pPr marL="6217737" indent="0">
              <a:buNone/>
              <a:defRPr sz="1700"/>
            </a:lvl8pPr>
            <a:lvl9pPr marL="7105985" indent="0">
              <a:buNone/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38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512658"/>
            <a:ext cx="16459200" cy="2133600"/>
          </a:xfrm>
          <a:prstGeom prst="rect">
            <a:avLst/>
          </a:prstGeom>
        </p:spPr>
        <p:txBody>
          <a:bodyPr vert="horz" lIns="177650" tIns="88825" rIns="177650" bIns="8882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987041"/>
            <a:ext cx="16459200" cy="8448464"/>
          </a:xfrm>
          <a:prstGeom prst="rect">
            <a:avLst/>
          </a:prstGeom>
        </p:spPr>
        <p:txBody>
          <a:bodyPr vert="horz" lIns="177650" tIns="88825" rIns="177650" bIns="8882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" y="11865187"/>
            <a:ext cx="4267200" cy="681567"/>
          </a:xfrm>
          <a:prstGeom prst="rect">
            <a:avLst/>
          </a:prstGeom>
        </p:spPr>
        <p:txBody>
          <a:bodyPr vert="horz" lIns="177650" tIns="88825" rIns="177650" bIns="88825" rtlCol="0" anchor="ctr"/>
          <a:lstStyle>
            <a:lvl1pPr algn="l">
              <a:defRPr sz="2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E46EC-05CA-4AF2-AB40-13D19E120D08}" type="datetimeFigureOut">
              <a:rPr lang="en-US" smtClean="0"/>
              <a:t>1/31/14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11865187"/>
            <a:ext cx="5791200" cy="681567"/>
          </a:xfrm>
          <a:prstGeom prst="rect">
            <a:avLst/>
          </a:prstGeom>
        </p:spPr>
        <p:txBody>
          <a:bodyPr vert="horz" lIns="177650" tIns="88825" rIns="177650" bIns="88825" rtlCol="0" anchor="ctr"/>
          <a:lstStyle>
            <a:lvl1pPr algn="ctr">
              <a:defRPr sz="2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06400" y="11865187"/>
            <a:ext cx="4267200" cy="681567"/>
          </a:xfrm>
          <a:prstGeom prst="rect">
            <a:avLst/>
          </a:prstGeom>
        </p:spPr>
        <p:txBody>
          <a:bodyPr vert="horz" lIns="177650" tIns="88825" rIns="177650" bIns="88825" rtlCol="0" anchor="ctr"/>
          <a:lstStyle>
            <a:lvl1pPr algn="r">
              <a:defRPr sz="2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3066D-A888-4635-85A6-C708669AB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18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776496" rtl="0" eaLnBrk="1" latinLnBrk="0" hangingPunct="1">
        <a:spcBef>
          <a:spcPct val="0"/>
        </a:spcBef>
        <a:buNone/>
        <a:defRPr sz="8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66186" indent="-666186" algn="l" defTabSz="1776496" rtl="0" eaLnBrk="1" latinLnBrk="0" hangingPunct="1">
        <a:spcBef>
          <a:spcPct val="20000"/>
        </a:spcBef>
        <a:buFont typeface="Arial" panose="020B0604020202020204" pitchFamily="34" charset="0"/>
        <a:buChar char="•"/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443403" indent="-555155" algn="l" defTabSz="1776496" rtl="0" eaLnBrk="1" latinLnBrk="0" hangingPunct="1">
        <a:spcBef>
          <a:spcPct val="20000"/>
        </a:spcBef>
        <a:buFont typeface="Arial" panose="020B0604020202020204" pitchFamily="34" charset="0"/>
        <a:buChar char="–"/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220620" indent="-444124" algn="l" defTabSz="1776496" rtl="0" eaLnBrk="1" latinLnBrk="0" hangingPunct="1">
        <a:spcBef>
          <a:spcPct val="20000"/>
        </a:spcBef>
        <a:buFont typeface="Arial" panose="020B060402020202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08869" indent="-444124" algn="l" defTabSz="1776496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3997117" indent="-444124" algn="l" defTabSz="1776496" rtl="0" eaLnBrk="1" latinLnBrk="0" hangingPunct="1">
        <a:spcBef>
          <a:spcPct val="20000"/>
        </a:spcBef>
        <a:buFont typeface="Arial" panose="020B0604020202020204" pitchFamily="34" charset="0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885365" indent="-444124" algn="l" defTabSz="1776496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773613" indent="-444124" algn="l" defTabSz="1776496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661861" indent="-444124" algn="l" defTabSz="1776496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550109" indent="-444124" algn="l" defTabSz="1776496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76496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88248" algn="l" defTabSz="1776496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776496" algn="l" defTabSz="1776496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664744" algn="l" defTabSz="1776496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4pPr>
      <a:lvl5pPr marL="3552993" algn="l" defTabSz="1776496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5pPr>
      <a:lvl6pPr marL="4441241" algn="l" defTabSz="1776496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329489" algn="l" defTabSz="1776496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6217737" algn="l" defTabSz="1776496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7105985" algn="l" defTabSz="1776496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3" Type="http://schemas.openxmlformats.org/officeDocument/2006/relationships/image" Target="../media/image11.png"/><Relationship Id="rId14" Type="http://schemas.openxmlformats.org/officeDocument/2006/relationships/image" Target="../media/image12.png"/><Relationship Id="rId15" Type="http://schemas.openxmlformats.org/officeDocument/2006/relationships/image" Target="../media/image13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9281" y="5392554"/>
            <a:ext cx="2742570" cy="2372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 descr="trap comparison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8" t="3082" r="3040" b="5014"/>
          <a:stretch/>
        </p:blipFill>
        <p:spPr>
          <a:xfrm>
            <a:off x="8153400" y="9753600"/>
            <a:ext cx="4364182" cy="2539924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121" b="8566"/>
          <a:stretch/>
        </p:blipFill>
        <p:spPr bwMode="auto">
          <a:xfrm>
            <a:off x="6212749" y="8469173"/>
            <a:ext cx="1483625" cy="3291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Arc 5"/>
          <p:cNvSpPr/>
          <p:nvPr/>
        </p:nvSpPr>
        <p:spPr>
          <a:xfrm rot="4779890">
            <a:off x="3674049" y="4456324"/>
            <a:ext cx="5715034" cy="6693834"/>
          </a:xfrm>
          <a:prstGeom prst="arc">
            <a:avLst>
              <a:gd name="adj1" fmla="val 16200000"/>
              <a:gd name="adj2" fmla="val 21040883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:\Users\jessrowland\AppData\Local\Microsoft\Windows\Temporary Internet Files\Content.IE5\TWGXUYAG\pig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584" y="7056859"/>
            <a:ext cx="1672254" cy="129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C:\Users\jessrowland\AppData\Local\Microsoft\Windows\Temporary Internet Files\Content.IE5\PZBSEK0K\bird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048" y="5079047"/>
            <a:ext cx="1876197" cy="2045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c 8"/>
          <p:cNvSpPr/>
          <p:nvPr/>
        </p:nvSpPr>
        <p:spPr>
          <a:xfrm rot="10800000">
            <a:off x="3129400" y="4869820"/>
            <a:ext cx="6607308" cy="5789877"/>
          </a:xfrm>
          <a:prstGeom prst="arc">
            <a:avLst>
              <a:gd name="adj1" fmla="val 16200000"/>
              <a:gd name="adj2" fmla="val 20769548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/>
          <p:cNvSpPr/>
          <p:nvPr/>
        </p:nvSpPr>
        <p:spPr>
          <a:xfrm rot="19586933">
            <a:off x="2909094" y="4355490"/>
            <a:ext cx="6607308" cy="5789877"/>
          </a:xfrm>
          <a:prstGeom prst="arc">
            <a:avLst>
              <a:gd name="adj1" fmla="val 15819272"/>
              <a:gd name="adj2" fmla="val 43538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04800" y="10972800"/>
            <a:ext cx="46975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b="1" dirty="0"/>
              <a:t>Has Japanese </a:t>
            </a:r>
            <a:r>
              <a:rPr lang="en-US" sz="1800" b="1" dirty="0"/>
              <a:t>e</a:t>
            </a:r>
            <a:r>
              <a:rPr lang="en-US" sz="1800" b="1" dirty="0" smtClean="0"/>
              <a:t>ncephalitis </a:t>
            </a:r>
            <a:r>
              <a:rPr lang="en-US" sz="1800" b="1" dirty="0"/>
              <a:t>virus reached to the animal and human community in mountain districts of Nepal?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8839200"/>
            <a:ext cx="2819400" cy="1873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70592" y="4268020"/>
            <a:ext cx="37607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smtClean="0"/>
              <a:t>What are the Japanese </a:t>
            </a:r>
            <a:r>
              <a:rPr lang="en-US" sz="1800" b="1" dirty="0" smtClean="0"/>
              <a:t>encephalitis  </a:t>
            </a:r>
            <a:r>
              <a:rPr lang="en-US" sz="1800" b="1" dirty="0" smtClean="0"/>
              <a:t>virus viremia profiles in different hosts?</a:t>
            </a:r>
            <a:endParaRPr lang="en-US" sz="1800" b="1" dirty="0"/>
          </a:p>
        </p:txBody>
      </p:sp>
      <p:sp>
        <p:nvSpPr>
          <p:cNvPr id="19" name="Rectangle 18"/>
          <p:cNvSpPr/>
          <p:nvPr/>
        </p:nvSpPr>
        <p:spPr>
          <a:xfrm>
            <a:off x="13001200" y="6511764"/>
            <a:ext cx="231137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b="1" dirty="0" smtClean="0">
                <a:effectLst/>
              </a:rPr>
              <a:t>What are the effects of phosphorus on the rate of molecular evolution of West Nile Virus?</a:t>
            </a:r>
            <a:endParaRPr lang="en-US" sz="18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0844395" y="5441874"/>
            <a:ext cx="48768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H</a:t>
            </a:r>
            <a:r>
              <a:rPr lang="en-US" sz="1800" b="1" dirty="0" smtClean="0">
                <a:effectLst/>
              </a:rPr>
              <a:t>ow do changes in nitrogen and phosphorus within a mosquito affect its ability to acquire and transmit West Nile Virus?</a:t>
            </a:r>
            <a:endParaRPr lang="en-US" sz="1800" b="1" dirty="0"/>
          </a:p>
        </p:txBody>
      </p:sp>
      <p:sp>
        <p:nvSpPr>
          <p:cNvPr id="16" name="Rectangle 15"/>
          <p:cNvSpPr/>
          <p:nvPr/>
        </p:nvSpPr>
        <p:spPr>
          <a:xfrm>
            <a:off x="362207" y="1863803"/>
            <a:ext cx="3507631" cy="21312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Figure of Viremia</a:t>
            </a:r>
            <a:r>
              <a:rPr lang="en-US" dirty="0"/>
              <a:t> </a:t>
            </a:r>
            <a:r>
              <a:rPr lang="en-US" dirty="0" smtClean="0"/>
              <a:t>profiles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3487400" y="8077200"/>
            <a:ext cx="1757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-Gabriela </a:t>
            </a:r>
            <a:r>
              <a:rPr lang="en-US" sz="1800" dirty="0" err="1" smtClean="0"/>
              <a:t>Blohm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sp>
        <p:nvSpPr>
          <p:cNvPr id="20" name="TextBox 19"/>
          <p:cNvSpPr txBox="1"/>
          <p:nvPr/>
        </p:nvSpPr>
        <p:spPr>
          <a:xfrm>
            <a:off x="1090089" y="5193268"/>
            <a:ext cx="1721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-Brooke </a:t>
            </a:r>
            <a:r>
              <a:rPr lang="en-US" sz="1800" dirty="0" err="1" smtClean="0"/>
              <a:t>Borgert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sp>
        <p:nvSpPr>
          <p:cNvPr id="25" name="TextBox 24"/>
          <p:cNvSpPr txBox="1"/>
          <p:nvPr/>
        </p:nvSpPr>
        <p:spPr>
          <a:xfrm>
            <a:off x="1676400" y="11811000"/>
            <a:ext cx="188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-</a:t>
            </a:r>
            <a:r>
              <a:rPr lang="en-US" sz="1800" dirty="0" err="1" smtClean="0"/>
              <a:t>Ajit</a:t>
            </a:r>
            <a:r>
              <a:rPr lang="en-US" sz="1800" dirty="0" smtClean="0"/>
              <a:t> Kumar </a:t>
            </a:r>
            <a:r>
              <a:rPr lang="en-US" sz="1800" dirty="0" err="1" smtClean="0"/>
              <a:t>Karna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sp>
        <p:nvSpPr>
          <p:cNvPr id="26" name="TextBox 25"/>
          <p:cNvSpPr txBox="1"/>
          <p:nvPr/>
        </p:nvSpPr>
        <p:spPr>
          <a:xfrm>
            <a:off x="10134600" y="8991600"/>
            <a:ext cx="701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smtClean="0"/>
              <a:t>Which trapping method is ideal </a:t>
            </a:r>
            <a:r>
              <a:rPr lang="en-US" sz="1800" b="1" dirty="0" smtClean="0"/>
              <a:t>for collecting blood </a:t>
            </a:r>
            <a:r>
              <a:rPr lang="en-US" sz="1800" b="1" dirty="0" smtClean="0"/>
              <a:t>fed mosquitoes?</a:t>
            </a:r>
            <a:endParaRPr lang="en-US" sz="1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2268200" y="9296400"/>
            <a:ext cx="1777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-</a:t>
            </a:r>
            <a:r>
              <a:rPr lang="en-US" sz="1800" dirty="0" err="1" smtClean="0"/>
              <a:t>Biswadeep</a:t>
            </a:r>
            <a:r>
              <a:rPr lang="en-US" sz="1800" dirty="0" smtClean="0"/>
              <a:t> </a:t>
            </a:r>
            <a:r>
              <a:rPr lang="en-US" sz="1800" dirty="0" err="1" smtClean="0"/>
              <a:t>Dhar</a:t>
            </a:r>
            <a:endParaRPr lang="en-US" sz="1800" dirty="0"/>
          </a:p>
        </p:txBody>
      </p:sp>
      <p:sp>
        <p:nvSpPr>
          <p:cNvPr id="23" name="TextBox 22"/>
          <p:cNvSpPr txBox="1"/>
          <p:nvPr/>
        </p:nvSpPr>
        <p:spPr>
          <a:xfrm>
            <a:off x="4495800" y="3048000"/>
            <a:ext cx="3787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smtClean="0"/>
              <a:t>If introduced, could </a:t>
            </a:r>
            <a:r>
              <a:rPr lang="en-US" sz="1800" b="1" dirty="0" smtClean="0"/>
              <a:t>Japanese </a:t>
            </a:r>
            <a:r>
              <a:rPr lang="en-US" sz="1800" b="1" dirty="0"/>
              <a:t>e</a:t>
            </a:r>
            <a:r>
              <a:rPr lang="en-US" sz="1800" b="1" dirty="0" smtClean="0"/>
              <a:t>ncephalitis </a:t>
            </a:r>
            <a:r>
              <a:rPr lang="en-US" sz="1800" b="1" dirty="0" smtClean="0"/>
              <a:t>virus </a:t>
            </a:r>
            <a:r>
              <a:rPr lang="en-US" sz="1800" b="1" dirty="0" smtClean="0"/>
              <a:t>invade </a:t>
            </a:r>
            <a:r>
              <a:rPr lang="en-US" sz="1800" b="1" dirty="0" smtClean="0"/>
              <a:t>Florida</a:t>
            </a:r>
            <a:r>
              <a:rPr lang="en-US" sz="1800" b="1" dirty="0" smtClean="0"/>
              <a:t>?</a:t>
            </a:r>
          </a:p>
          <a:p>
            <a:pPr algn="ctr"/>
            <a:endParaRPr lang="en-US" sz="1800" b="1" dirty="0" smtClean="0"/>
          </a:p>
          <a:p>
            <a:pPr algn="ctr"/>
            <a:endParaRPr lang="en-US" sz="1800" b="1" dirty="0" smtClean="0"/>
          </a:p>
        </p:txBody>
      </p:sp>
      <p:sp>
        <p:nvSpPr>
          <p:cNvPr id="32" name="TextBox 31"/>
          <p:cNvSpPr txBox="1"/>
          <p:nvPr/>
        </p:nvSpPr>
        <p:spPr>
          <a:xfrm>
            <a:off x="5638800" y="3581400"/>
            <a:ext cx="149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-Jess </a:t>
            </a:r>
            <a:r>
              <a:rPr lang="en-US" sz="1800" dirty="0" smtClean="0"/>
              <a:t>Rowland</a:t>
            </a:r>
          </a:p>
          <a:p>
            <a:endParaRPr lang="en-US" sz="1800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609600"/>
            <a:ext cx="4664957" cy="2414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3962400" y="228600"/>
            <a:ext cx="4645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smtClean="0"/>
              <a:t>Manatee County Florida</a:t>
            </a:r>
          </a:p>
        </p:txBody>
      </p:sp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1851" y="6526419"/>
            <a:ext cx="1616692" cy="1619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 descr="http://clipartist.info/RSS/openclipart.org/2011/August/28-Sunday/cow-999px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73" y="6146542"/>
            <a:ext cx="2811842" cy="186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4572000" y="5638800"/>
            <a:ext cx="44020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Methods we use: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Statistics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Mathematical Modeling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Molecular Virology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Geographic Information Systems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Field Epidemiology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Mosquito Trapping Techniques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Field Biology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12"/>
          <a:srcRect t="33495" b="14896"/>
          <a:stretch/>
        </p:blipFill>
        <p:spPr>
          <a:xfrm>
            <a:off x="12725400" y="9829800"/>
            <a:ext cx="3182112" cy="18907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621000" y="10668000"/>
            <a:ext cx="2019908" cy="1828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829800" y="1524000"/>
            <a:ext cx="7283587" cy="210987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15"/>
          <a:srcRect l="3043" t="12345" r="9326" b="32984"/>
          <a:stretch/>
        </p:blipFill>
        <p:spPr>
          <a:xfrm>
            <a:off x="14401800" y="3505200"/>
            <a:ext cx="3505200" cy="164007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6"/>
          <a:srcRect l="9163" t="31217" r="12661" b="24453"/>
          <a:stretch/>
        </p:blipFill>
        <p:spPr>
          <a:xfrm>
            <a:off x="9372600" y="3276600"/>
            <a:ext cx="4267200" cy="1814845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10439400" y="10496"/>
            <a:ext cx="72390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smtClean="0"/>
              <a:t>How is Japanese encephalitis virus maintained in a an unusual transmission context?</a:t>
            </a:r>
          </a:p>
          <a:p>
            <a:pPr algn="ctr"/>
            <a:r>
              <a:rPr lang="en-US" sz="1800" b="1" dirty="0" smtClean="0"/>
              <a:t>Which host and vector species are involved in Japanese encephalitis virus transmission in Bangladesh?</a:t>
            </a:r>
            <a:endParaRPr lang="en-US" sz="1800" b="1" dirty="0" smtClean="0"/>
          </a:p>
          <a:p>
            <a:pPr algn="ctr"/>
            <a:endParaRPr lang="en-US" sz="1800" b="1" dirty="0" smtClean="0"/>
          </a:p>
          <a:p>
            <a:pPr algn="ctr"/>
            <a:endParaRPr lang="en-US" sz="1800" b="1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13106400" y="1143000"/>
            <a:ext cx="1529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- Jennifer Lord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19838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162</Words>
  <Application>Microsoft Macintosh PowerPoint</Application>
  <PresentationFormat>Custom</PresentationFormat>
  <Paragraphs>25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Rowland,Jessica M</dc:creator>
  <cp:lastModifiedBy>Jessica Rowland</cp:lastModifiedBy>
  <cp:revision>11</cp:revision>
  <dcterms:created xsi:type="dcterms:W3CDTF">2014-01-31T15:42:38Z</dcterms:created>
  <dcterms:modified xsi:type="dcterms:W3CDTF">2014-01-31T21:47:59Z</dcterms:modified>
</cp:coreProperties>
</file>

<file path=docProps/thumbnail.jpeg>
</file>